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21"/>
  </p:notesMasterIdLst>
  <p:handoutMasterIdLst>
    <p:handoutMasterId r:id="rId22"/>
  </p:handoutMasterIdLst>
  <p:sldIdLst>
    <p:sldId id="331" r:id="rId5"/>
    <p:sldId id="298" r:id="rId6"/>
    <p:sldId id="347" r:id="rId7"/>
    <p:sldId id="345" r:id="rId8"/>
    <p:sldId id="344" r:id="rId9"/>
    <p:sldId id="341" r:id="rId10"/>
    <p:sldId id="349" r:id="rId11"/>
    <p:sldId id="340" r:id="rId12"/>
    <p:sldId id="351" r:id="rId13"/>
    <p:sldId id="350" r:id="rId14"/>
    <p:sldId id="348" r:id="rId15"/>
    <p:sldId id="352" r:id="rId16"/>
    <p:sldId id="343" r:id="rId17"/>
    <p:sldId id="354" r:id="rId18"/>
    <p:sldId id="342" r:id="rId19"/>
    <p:sldId id="353" r:id="rId20"/>
  </p:sldIdLst>
  <p:sldSz cx="14630400" cy="8229600"/>
  <p:notesSz cx="6858000" cy="9144000"/>
  <p:defaultTextStyle>
    <a:defPPr>
      <a:defRPr lang="en-US"/>
    </a:defPPr>
    <a:lvl1pPr marL="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 userDrawn="1">
          <p15:clr>
            <a:srgbClr val="A4A3A4"/>
          </p15:clr>
        </p15:guide>
        <p15:guide id="2" orient="horz" pos="4637" userDrawn="1">
          <p15:clr>
            <a:srgbClr val="A4A3A4"/>
          </p15:clr>
        </p15:guide>
        <p15:guide id="3" orient="horz" pos="3859" userDrawn="1">
          <p15:clr>
            <a:srgbClr val="A4A3A4"/>
          </p15:clr>
        </p15:guide>
        <p15:guide id="4" orient="horz" pos="5114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orient="horz" pos="2205" userDrawn="1">
          <p15:clr>
            <a:srgbClr val="A4A3A4"/>
          </p15:clr>
        </p15:guide>
        <p15:guide id="7" orient="horz" pos="3325" userDrawn="1">
          <p15:clr>
            <a:srgbClr val="A4A3A4"/>
          </p15:clr>
        </p15:guide>
        <p15:guide id="8" orient="horz" pos="200" userDrawn="1">
          <p15:clr>
            <a:srgbClr val="A4A3A4"/>
          </p15:clr>
        </p15:guide>
        <p15:guide id="9" orient="horz" pos="3370" userDrawn="1">
          <p15:clr>
            <a:srgbClr val="A4A3A4"/>
          </p15:clr>
        </p15:guide>
        <p15:guide id="10" orient="horz" pos="4574" userDrawn="1">
          <p15:clr>
            <a:srgbClr val="A4A3A4"/>
          </p15:clr>
        </p15:guide>
        <p15:guide id="11" pos="1536" userDrawn="1">
          <p15:clr>
            <a:srgbClr val="A4A3A4"/>
          </p15:clr>
        </p15:guide>
        <p15:guide id="12" pos="2808" userDrawn="1">
          <p15:clr>
            <a:srgbClr val="A4A3A4"/>
          </p15:clr>
        </p15:guide>
        <p15:guide id="13" pos="4613" userDrawn="1">
          <p15:clr>
            <a:srgbClr val="A4A3A4"/>
          </p15:clr>
        </p15:guide>
        <p15:guide id="14" pos="4030" userDrawn="1">
          <p15:clr>
            <a:srgbClr val="A4A3A4"/>
          </p15:clr>
        </p15:guide>
        <p15:guide id="15" pos="7664" userDrawn="1">
          <p15:clr>
            <a:srgbClr val="A4A3A4"/>
          </p15:clr>
        </p15:guide>
        <p15:guide id="16" pos="3979" userDrawn="1">
          <p15:clr>
            <a:srgbClr val="A4A3A4"/>
          </p15:clr>
        </p15:guide>
        <p15:guide id="17" pos="2755" userDrawn="1">
          <p15:clr>
            <a:srgbClr val="A4A3A4"/>
          </p15:clr>
        </p15:guide>
        <p15:guide id="18" pos="1579" userDrawn="1">
          <p15:clr>
            <a:srgbClr val="A4A3A4"/>
          </p15:clr>
        </p15:guide>
        <p15:guide id="19" pos="7709" userDrawn="1">
          <p15:clr>
            <a:srgbClr val="A4A3A4"/>
          </p15:clr>
        </p15:guide>
        <p15:guide id="20" pos="5211" userDrawn="1">
          <p15:clr>
            <a:srgbClr val="A4A3A4"/>
          </p15:clr>
        </p15:guide>
        <p15:guide id="21" userDrawn="1">
          <p15:clr>
            <a:srgbClr val="A4A3A4"/>
          </p15:clr>
        </p15:guide>
        <p15:guide id="22" pos="5256" userDrawn="1">
          <p15:clr>
            <a:srgbClr val="A4A3A4"/>
          </p15:clr>
        </p15:guide>
        <p15:guide id="23" pos="6435" userDrawn="1">
          <p15:clr>
            <a:srgbClr val="A4A3A4"/>
          </p15:clr>
        </p15:guide>
        <p15:guide id="24" pos="6485" userDrawn="1">
          <p15:clr>
            <a:srgbClr val="A4A3A4"/>
          </p15:clr>
        </p15:guide>
        <p15:guide id="25" pos="8870" userDrawn="1">
          <p15:clr>
            <a:srgbClr val="A4A3A4"/>
          </p15:clr>
        </p15:guide>
        <p15:guide id="26" pos="352" userDrawn="1">
          <p15:clr>
            <a:srgbClr val="A4A3A4"/>
          </p15:clr>
        </p15:guide>
        <p15:guide id="27" pos="55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8AE"/>
    <a:srgbClr val="DCDCDC"/>
    <a:srgbClr val="000000"/>
    <a:srgbClr val="232F3E"/>
    <a:srgbClr val="595A5D"/>
    <a:srgbClr val="414042"/>
    <a:srgbClr val="4F81BD"/>
    <a:srgbClr val="0C9B2E"/>
    <a:srgbClr val="FFFAD0"/>
    <a:srgbClr val="FCB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43" autoAdjust="0"/>
    <p:restoredTop sz="95903" autoAdjust="0"/>
  </p:normalViewPr>
  <p:slideViewPr>
    <p:cSldViewPr snapToGrid="0" showGuides="1">
      <p:cViewPr varScale="1">
        <p:scale>
          <a:sx n="91" d="100"/>
          <a:sy n="91" d="100"/>
        </p:scale>
        <p:origin x="464" y="192"/>
      </p:cViewPr>
      <p:guideLst>
        <p:guide orient="horz" pos="1030"/>
        <p:guide orient="horz" pos="4637"/>
        <p:guide orient="horz" pos="3859"/>
        <p:guide orient="horz" pos="5114"/>
        <p:guide orient="horz" pos="2160"/>
        <p:guide orient="horz" pos="2205"/>
        <p:guide orient="horz" pos="3325"/>
        <p:guide orient="horz" pos="200"/>
        <p:guide orient="horz" pos="3370"/>
        <p:guide orient="horz" pos="4574"/>
        <p:guide pos="1536"/>
        <p:guide pos="2808"/>
        <p:guide pos="4613"/>
        <p:guide pos="4030"/>
        <p:guide pos="7664"/>
        <p:guide pos="3979"/>
        <p:guide pos="2755"/>
        <p:guide pos="1579"/>
        <p:guide pos="7709"/>
        <p:guide pos="5211"/>
        <p:guide/>
        <p:guide pos="5256"/>
        <p:guide pos="6435"/>
        <p:guide pos="6485"/>
        <p:guide pos="8870"/>
        <p:guide pos="352"/>
        <p:guide pos="5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421F4D-1622-F541-86E2-B25D844ABF3D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</dgm:pt>
    <dgm:pt modelId="{C49A1FF0-EA94-CC49-BCCC-6C98FC40A0DF}">
      <dgm:prSet phldrT="[Text]"/>
      <dgm:spPr/>
      <dgm:t>
        <a:bodyPr/>
        <a:lstStyle/>
        <a:p>
          <a:r>
            <a:rPr lang="en-US" dirty="0" err="1">
              <a:solidFill>
                <a:schemeClr val="bg1"/>
              </a:solidFill>
            </a:rPr>
            <a:t>寻求ESG鉴证</a:t>
          </a:r>
          <a:endParaRPr lang="en-US" dirty="0">
            <a:solidFill>
              <a:schemeClr val="bg1"/>
            </a:solidFill>
          </a:endParaRPr>
        </a:p>
      </dgm:t>
    </dgm:pt>
    <dgm:pt modelId="{E8448F69-89C0-AF43-A687-71ACC8793ABB}" type="parTrans" cxnId="{D3F01959-DA3B-364A-8679-80B065AC92BC}">
      <dgm:prSet/>
      <dgm:spPr/>
      <dgm:t>
        <a:bodyPr/>
        <a:lstStyle/>
        <a:p>
          <a:endParaRPr lang="en-US"/>
        </a:p>
      </dgm:t>
    </dgm:pt>
    <dgm:pt modelId="{86C577CC-149B-9A4F-9E5A-8EC6FB6DE153}" type="sibTrans" cxnId="{D3F01959-DA3B-364A-8679-80B065AC92BC}">
      <dgm:prSet/>
      <dgm:spPr/>
      <dgm:t>
        <a:bodyPr/>
        <a:lstStyle/>
        <a:p>
          <a:endParaRPr lang="en-US"/>
        </a:p>
      </dgm:t>
    </dgm:pt>
    <dgm:pt modelId="{1F83034F-91E5-3545-99CA-88EFE64455F5}">
      <dgm:prSet/>
      <dgm:spPr/>
      <dgm:t>
        <a:bodyPr/>
        <a:lstStyle/>
        <a:p>
          <a:r>
            <a:rPr lang="en-US" dirty="0" err="1">
              <a:solidFill>
                <a:schemeClr val="bg1"/>
              </a:solidFill>
            </a:rPr>
            <a:t>选择合适的ESG</a:t>
          </a:r>
          <a:r>
            <a:rPr lang="en-US" dirty="0" err="1">
              <a:solidFill>
                <a:srgbClr val="FF0000"/>
              </a:solidFill>
            </a:rPr>
            <a:t>框架</a:t>
          </a:r>
          <a:endParaRPr lang="en-US" altLang="zh-CN" dirty="0">
            <a:solidFill>
              <a:srgbClr val="FF0000"/>
            </a:solidFill>
          </a:endParaRPr>
        </a:p>
      </dgm:t>
    </dgm:pt>
    <dgm:pt modelId="{6EE40FAE-D06B-7945-92D5-B76025810ACD}" type="parTrans" cxnId="{4486A535-6A90-A94D-9A6C-77280395A1D1}">
      <dgm:prSet/>
      <dgm:spPr/>
      <dgm:t>
        <a:bodyPr/>
        <a:lstStyle/>
        <a:p>
          <a:endParaRPr lang="en-US"/>
        </a:p>
      </dgm:t>
    </dgm:pt>
    <dgm:pt modelId="{4466ECE5-9347-9B46-90E1-BFDEE342A1BC}" type="sibTrans" cxnId="{4486A535-6A90-A94D-9A6C-77280395A1D1}">
      <dgm:prSet/>
      <dgm:spPr/>
      <dgm:t>
        <a:bodyPr/>
        <a:lstStyle/>
        <a:p>
          <a:endParaRPr lang="en-US"/>
        </a:p>
      </dgm:t>
    </dgm:pt>
    <dgm:pt modelId="{82422FC5-D285-5545-926C-C1C92E7C20D3}">
      <dgm:prSet/>
      <dgm:spPr/>
      <dgm:t>
        <a:bodyPr/>
        <a:lstStyle/>
        <a:p>
          <a:r>
            <a:rPr lang="en-US" dirty="0" err="1">
              <a:solidFill>
                <a:schemeClr val="bg1"/>
              </a:solidFill>
            </a:rPr>
            <a:t>收集和分析</a:t>
          </a:r>
          <a:r>
            <a:rPr lang="en-US" dirty="0" err="1">
              <a:solidFill>
                <a:srgbClr val="FF0000"/>
              </a:solidFill>
            </a:rPr>
            <a:t>数据</a:t>
          </a:r>
          <a:endParaRPr lang="en-US" dirty="0">
            <a:solidFill>
              <a:srgbClr val="FF0000"/>
            </a:solidFill>
          </a:endParaRPr>
        </a:p>
      </dgm:t>
    </dgm:pt>
    <dgm:pt modelId="{8E6818CD-BD9F-A74A-9E5B-33E78B9466E9}" type="parTrans" cxnId="{4210539E-76ED-4045-85DE-F9B235D219AC}">
      <dgm:prSet/>
      <dgm:spPr/>
      <dgm:t>
        <a:bodyPr/>
        <a:lstStyle/>
        <a:p>
          <a:endParaRPr lang="en-US"/>
        </a:p>
      </dgm:t>
    </dgm:pt>
    <dgm:pt modelId="{553FBED9-099C-BF4F-A7B7-BB7CB275DD52}" type="sibTrans" cxnId="{4210539E-76ED-4045-85DE-F9B235D219AC}">
      <dgm:prSet/>
      <dgm:spPr/>
      <dgm:t>
        <a:bodyPr/>
        <a:lstStyle/>
        <a:p>
          <a:endParaRPr lang="en-US"/>
        </a:p>
      </dgm:t>
    </dgm:pt>
    <dgm:pt modelId="{4B840E05-9ECE-1F4B-91C7-EF715BEDD698}">
      <dgm:prSet/>
      <dgm:spPr/>
      <dgm:t>
        <a:bodyPr/>
        <a:lstStyle/>
        <a:p>
          <a:r>
            <a:rPr lang="en-US" dirty="0" err="1">
              <a:solidFill>
                <a:schemeClr val="bg1"/>
              </a:solidFill>
            </a:rPr>
            <a:t>编写报告</a:t>
          </a:r>
          <a:endParaRPr lang="en-US" dirty="0">
            <a:solidFill>
              <a:schemeClr val="bg1"/>
            </a:solidFill>
          </a:endParaRPr>
        </a:p>
      </dgm:t>
    </dgm:pt>
    <dgm:pt modelId="{B5012113-2186-EC4F-B16B-181DF7BFD061}" type="parTrans" cxnId="{127A2DE8-AC42-9B45-A08B-61D2E5692F9B}">
      <dgm:prSet/>
      <dgm:spPr/>
      <dgm:t>
        <a:bodyPr/>
        <a:lstStyle/>
        <a:p>
          <a:endParaRPr lang="en-US"/>
        </a:p>
      </dgm:t>
    </dgm:pt>
    <dgm:pt modelId="{3A7113DC-A156-B142-A1C3-01C8A8F7A656}" type="sibTrans" cxnId="{127A2DE8-AC42-9B45-A08B-61D2E5692F9B}">
      <dgm:prSet/>
      <dgm:spPr/>
      <dgm:t>
        <a:bodyPr/>
        <a:lstStyle/>
        <a:p>
          <a:endParaRPr lang="en-US"/>
        </a:p>
      </dgm:t>
    </dgm:pt>
    <dgm:pt modelId="{C9DDC56D-1A62-3146-8E59-89235EA8FA67}">
      <dgm:prSet/>
      <dgm:spPr/>
      <dgm:t>
        <a:bodyPr/>
        <a:lstStyle/>
        <a:p>
          <a:r>
            <a:rPr lang="en-US" dirty="0" err="1">
              <a:solidFill>
                <a:schemeClr val="bg1"/>
              </a:solidFill>
            </a:rPr>
            <a:t>识别利益相关方并选择实质性</a:t>
          </a:r>
          <a:r>
            <a:rPr lang="en-US" dirty="0" err="1">
              <a:solidFill>
                <a:srgbClr val="FF0000"/>
              </a:solidFill>
            </a:rPr>
            <a:t>议题</a:t>
          </a:r>
          <a:endParaRPr lang="en-US" dirty="0">
            <a:solidFill>
              <a:srgbClr val="FF0000"/>
            </a:solidFill>
          </a:endParaRPr>
        </a:p>
      </dgm:t>
    </dgm:pt>
    <dgm:pt modelId="{13A0DD76-775E-A347-BEB1-F4ABFAFF7E5D}" type="parTrans" cxnId="{77B0F048-467E-EC47-B2E3-5F543741D338}">
      <dgm:prSet/>
      <dgm:spPr/>
      <dgm:t>
        <a:bodyPr/>
        <a:lstStyle/>
        <a:p>
          <a:endParaRPr lang="en-US"/>
        </a:p>
      </dgm:t>
    </dgm:pt>
    <dgm:pt modelId="{2FE72F01-A45F-EA41-B58E-105365504387}" type="sibTrans" cxnId="{77B0F048-467E-EC47-B2E3-5F543741D338}">
      <dgm:prSet/>
      <dgm:spPr/>
      <dgm:t>
        <a:bodyPr/>
        <a:lstStyle/>
        <a:p>
          <a:endParaRPr lang="en-US"/>
        </a:p>
      </dgm:t>
    </dgm:pt>
    <dgm:pt modelId="{C3354FF4-8AAB-604E-BB24-7B270A9B2492}" type="pres">
      <dgm:prSet presAssocID="{55421F4D-1622-F541-86E2-B25D844ABF3D}" presName="Name0" presStyleCnt="0">
        <dgm:presLayoutVars>
          <dgm:dir/>
          <dgm:resizeHandles val="exact"/>
        </dgm:presLayoutVars>
      </dgm:prSet>
      <dgm:spPr/>
    </dgm:pt>
    <dgm:pt modelId="{D1649719-2E14-A540-A717-D0DB53D4524A}" type="pres">
      <dgm:prSet presAssocID="{55421F4D-1622-F541-86E2-B25D844ABF3D}" presName="arrow" presStyleLbl="bgShp" presStyleIdx="0" presStyleCnt="1"/>
      <dgm:spPr/>
    </dgm:pt>
    <dgm:pt modelId="{CF6DAFA9-835B-EB40-915C-501ECD64CAF0}" type="pres">
      <dgm:prSet presAssocID="{55421F4D-1622-F541-86E2-B25D844ABF3D}" presName="points" presStyleCnt="0"/>
      <dgm:spPr/>
    </dgm:pt>
    <dgm:pt modelId="{24F46D85-620B-FB40-BBB7-74F46021171B}" type="pres">
      <dgm:prSet presAssocID="{1F83034F-91E5-3545-99CA-88EFE64455F5}" presName="compositeA" presStyleCnt="0"/>
      <dgm:spPr/>
    </dgm:pt>
    <dgm:pt modelId="{0E019030-867E-6D45-B5E8-5FC98757EB6E}" type="pres">
      <dgm:prSet presAssocID="{1F83034F-91E5-3545-99CA-88EFE64455F5}" presName="textA" presStyleLbl="revTx" presStyleIdx="0" presStyleCnt="5">
        <dgm:presLayoutVars>
          <dgm:bulletEnabled val="1"/>
        </dgm:presLayoutVars>
      </dgm:prSet>
      <dgm:spPr/>
    </dgm:pt>
    <dgm:pt modelId="{C67C27AD-10FA-7844-9522-1C5EEF5E3B99}" type="pres">
      <dgm:prSet presAssocID="{1F83034F-91E5-3545-99CA-88EFE64455F5}" presName="circleA" presStyleLbl="node1" presStyleIdx="0" presStyleCnt="5"/>
      <dgm:spPr/>
    </dgm:pt>
    <dgm:pt modelId="{831AA95B-FDB9-9B42-8B44-896DD8FE4067}" type="pres">
      <dgm:prSet presAssocID="{1F83034F-91E5-3545-99CA-88EFE64455F5}" presName="spaceA" presStyleCnt="0"/>
      <dgm:spPr/>
    </dgm:pt>
    <dgm:pt modelId="{D924ACC1-25B0-6249-AC44-ABDD400B86CF}" type="pres">
      <dgm:prSet presAssocID="{4466ECE5-9347-9B46-90E1-BFDEE342A1BC}" presName="space" presStyleCnt="0"/>
      <dgm:spPr/>
    </dgm:pt>
    <dgm:pt modelId="{5DAFB52B-3BE6-564C-A18A-6B5D01D2FFF6}" type="pres">
      <dgm:prSet presAssocID="{C9DDC56D-1A62-3146-8E59-89235EA8FA67}" presName="compositeB" presStyleCnt="0"/>
      <dgm:spPr/>
    </dgm:pt>
    <dgm:pt modelId="{6FBE77B9-3F81-1D44-9981-B5E75E13275C}" type="pres">
      <dgm:prSet presAssocID="{C9DDC56D-1A62-3146-8E59-89235EA8FA67}" presName="textB" presStyleLbl="revTx" presStyleIdx="1" presStyleCnt="5">
        <dgm:presLayoutVars>
          <dgm:bulletEnabled val="1"/>
        </dgm:presLayoutVars>
      </dgm:prSet>
      <dgm:spPr/>
    </dgm:pt>
    <dgm:pt modelId="{AD762B6E-078A-9744-859A-B5326FD23C57}" type="pres">
      <dgm:prSet presAssocID="{C9DDC56D-1A62-3146-8E59-89235EA8FA67}" presName="circleB" presStyleLbl="node1" presStyleIdx="1" presStyleCnt="5"/>
      <dgm:spPr/>
    </dgm:pt>
    <dgm:pt modelId="{1026CA24-8B98-F04B-AB07-E1857CBB37EE}" type="pres">
      <dgm:prSet presAssocID="{C9DDC56D-1A62-3146-8E59-89235EA8FA67}" presName="spaceB" presStyleCnt="0"/>
      <dgm:spPr/>
    </dgm:pt>
    <dgm:pt modelId="{2D48F484-50B3-4347-A4EA-9A0DD743B6FB}" type="pres">
      <dgm:prSet presAssocID="{2FE72F01-A45F-EA41-B58E-105365504387}" presName="space" presStyleCnt="0"/>
      <dgm:spPr/>
    </dgm:pt>
    <dgm:pt modelId="{E8C0CE2D-89F0-6E42-8524-B0C4146CD1F2}" type="pres">
      <dgm:prSet presAssocID="{82422FC5-D285-5545-926C-C1C92E7C20D3}" presName="compositeA" presStyleCnt="0"/>
      <dgm:spPr/>
    </dgm:pt>
    <dgm:pt modelId="{13ED5934-700C-FC43-B684-5196CA2ABCB7}" type="pres">
      <dgm:prSet presAssocID="{82422FC5-D285-5545-926C-C1C92E7C20D3}" presName="textA" presStyleLbl="revTx" presStyleIdx="2" presStyleCnt="5">
        <dgm:presLayoutVars>
          <dgm:bulletEnabled val="1"/>
        </dgm:presLayoutVars>
      </dgm:prSet>
      <dgm:spPr/>
    </dgm:pt>
    <dgm:pt modelId="{FB273A81-0430-9749-907A-C1B66B1CA474}" type="pres">
      <dgm:prSet presAssocID="{82422FC5-D285-5545-926C-C1C92E7C20D3}" presName="circleA" presStyleLbl="node1" presStyleIdx="2" presStyleCnt="5"/>
      <dgm:spPr/>
    </dgm:pt>
    <dgm:pt modelId="{041DAEB8-A35E-F640-826B-4C6D4683B72B}" type="pres">
      <dgm:prSet presAssocID="{82422FC5-D285-5545-926C-C1C92E7C20D3}" presName="spaceA" presStyleCnt="0"/>
      <dgm:spPr/>
    </dgm:pt>
    <dgm:pt modelId="{0700B4A9-0DCB-5144-954A-6D07EC69B66A}" type="pres">
      <dgm:prSet presAssocID="{553FBED9-099C-BF4F-A7B7-BB7CB275DD52}" presName="space" presStyleCnt="0"/>
      <dgm:spPr/>
    </dgm:pt>
    <dgm:pt modelId="{8A05915C-270D-AB46-9090-9BEAC11A5966}" type="pres">
      <dgm:prSet presAssocID="{4B840E05-9ECE-1F4B-91C7-EF715BEDD698}" presName="compositeB" presStyleCnt="0"/>
      <dgm:spPr/>
    </dgm:pt>
    <dgm:pt modelId="{6F73D484-67DF-C64F-A9E0-CF9212BA7B36}" type="pres">
      <dgm:prSet presAssocID="{4B840E05-9ECE-1F4B-91C7-EF715BEDD698}" presName="textB" presStyleLbl="revTx" presStyleIdx="3" presStyleCnt="5">
        <dgm:presLayoutVars>
          <dgm:bulletEnabled val="1"/>
        </dgm:presLayoutVars>
      </dgm:prSet>
      <dgm:spPr/>
    </dgm:pt>
    <dgm:pt modelId="{BA45B26E-2443-DB43-AA30-38E142CBFD68}" type="pres">
      <dgm:prSet presAssocID="{4B840E05-9ECE-1F4B-91C7-EF715BEDD698}" presName="circleB" presStyleLbl="node1" presStyleIdx="3" presStyleCnt="5"/>
      <dgm:spPr/>
    </dgm:pt>
    <dgm:pt modelId="{1EF50C0D-ED8C-1847-8F8B-E7BD81873061}" type="pres">
      <dgm:prSet presAssocID="{4B840E05-9ECE-1F4B-91C7-EF715BEDD698}" presName="spaceB" presStyleCnt="0"/>
      <dgm:spPr/>
    </dgm:pt>
    <dgm:pt modelId="{D2E82C2E-78C1-5E4A-94C6-C7EEA43C02A9}" type="pres">
      <dgm:prSet presAssocID="{3A7113DC-A156-B142-A1C3-01C8A8F7A656}" presName="space" presStyleCnt="0"/>
      <dgm:spPr/>
    </dgm:pt>
    <dgm:pt modelId="{6F8098BD-6733-B542-A7B6-3E344043AB91}" type="pres">
      <dgm:prSet presAssocID="{C49A1FF0-EA94-CC49-BCCC-6C98FC40A0DF}" presName="compositeA" presStyleCnt="0"/>
      <dgm:spPr/>
    </dgm:pt>
    <dgm:pt modelId="{970557DA-0414-424B-BF19-6B62E5BAA75A}" type="pres">
      <dgm:prSet presAssocID="{C49A1FF0-EA94-CC49-BCCC-6C98FC40A0DF}" presName="textA" presStyleLbl="revTx" presStyleIdx="4" presStyleCnt="5" custScaleX="130347">
        <dgm:presLayoutVars>
          <dgm:bulletEnabled val="1"/>
        </dgm:presLayoutVars>
      </dgm:prSet>
      <dgm:spPr/>
    </dgm:pt>
    <dgm:pt modelId="{36F4BCF1-03B9-6947-8FA8-E3E3D8271D0E}" type="pres">
      <dgm:prSet presAssocID="{C49A1FF0-EA94-CC49-BCCC-6C98FC40A0DF}" presName="circleA" presStyleLbl="node1" presStyleIdx="4" presStyleCnt="5"/>
      <dgm:spPr/>
    </dgm:pt>
    <dgm:pt modelId="{215B92D4-8B38-3546-8F78-EFD5C989546B}" type="pres">
      <dgm:prSet presAssocID="{C49A1FF0-EA94-CC49-BCCC-6C98FC40A0DF}" presName="spaceA" presStyleCnt="0"/>
      <dgm:spPr/>
    </dgm:pt>
  </dgm:ptLst>
  <dgm:cxnLst>
    <dgm:cxn modelId="{00B96629-41C7-9640-B118-DD972AAEA104}" type="presOf" srcId="{82422FC5-D285-5545-926C-C1C92E7C20D3}" destId="{13ED5934-700C-FC43-B684-5196CA2ABCB7}" srcOrd="0" destOrd="0" presId="urn:microsoft.com/office/officeart/2005/8/layout/hProcess11"/>
    <dgm:cxn modelId="{4486A535-6A90-A94D-9A6C-77280395A1D1}" srcId="{55421F4D-1622-F541-86E2-B25D844ABF3D}" destId="{1F83034F-91E5-3545-99CA-88EFE64455F5}" srcOrd="0" destOrd="0" parTransId="{6EE40FAE-D06B-7945-92D5-B76025810ACD}" sibTransId="{4466ECE5-9347-9B46-90E1-BFDEE342A1BC}"/>
    <dgm:cxn modelId="{77B0F048-467E-EC47-B2E3-5F543741D338}" srcId="{55421F4D-1622-F541-86E2-B25D844ABF3D}" destId="{C9DDC56D-1A62-3146-8E59-89235EA8FA67}" srcOrd="1" destOrd="0" parTransId="{13A0DD76-775E-A347-BEB1-F4ABFAFF7E5D}" sibTransId="{2FE72F01-A45F-EA41-B58E-105365504387}"/>
    <dgm:cxn modelId="{D3F01959-DA3B-364A-8679-80B065AC92BC}" srcId="{55421F4D-1622-F541-86E2-B25D844ABF3D}" destId="{C49A1FF0-EA94-CC49-BCCC-6C98FC40A0DF}" srcOrd="4" destOrd="0" parTransId="{E8448F69-89C0-AF43-A687-71ACC8793ABB}" sibTransId="{86C577CC-149B-9A4F-9E5A-8EC6FB6DE153}"/>
    <dgm:cxn modelId="{D43F1465-EC39-F041-9F77-41948CF6782A}" type="presOf" srcId="{55421F4D-1622-F541-86E2-B25D844ABF3D}" destId="{C3354FF4-8AAB-604E-BB24-7B270A9B2492}" srcOrd="0" destOrd="0" presId="urn:microsoft.com/office/officeart/2005/8/layout/hProcess11"/>
    <dgm:cxn modelId="{AE98446B-5F43-B64A-85F8-E50C7D9DBBE1}" type="presOf" srcId="{1F83034F-91E5-3545-99CA-88EFE64455F5}" destId="{0E019030-867E-6D45-B5E8-5FC98757EB6E}" srcOrd="0" destOrd="0" presId="urn:microsoft.com/office/officeart/2005/8/layout/hProcess11"/>
    <dgm:cxn modelId="{1D47AE99-8F20-EF4F-9A1F-6CF5C5838498}" type="presOf" srcId="{C9DDC56D-1A62-3146-8E59-89235EA8FA67}" destId="{6FBE77B9-3F81-1D44-9981-B5E75E13275C}" srcOrd="0" destOrd="0" presId="urn:microsoft.com/office/officeart/2005/8/layout/hProcess11"/>
    <dgm:cxn modelId="{4210539E-76ED-4045-85DE-F9B235D219AC}" srcId="{55421F4D-1622-F541-86E2-B25D844ABF3D}" destId="{82422FC5-D285-5545-926C-C1C92E7C20D3}" srcOrd="2" destOrd="0" parTransId="{8E6818CD-BD9F-A74A-9E5B-33E78B9466E9}" sibTransId="{553FBED9-099C-BF4F-A7B7-BB7CB275DD52}"/>
    <dgm:cxn modelId="{AAA65AB6-C297-E24C-BB21-D00295ED66D4}" type="presOf" srcId="{C49A1FF0-EA94-CC49-BCCC-6C98FC40A0DF}" destId="{970557DA-0414-424B-BF19-6B62E5BAA75A}" srcOrd="0" destOrd="0" presId="urn:microsoft.com/office/officeart/2005/8/layout/hProcess11"/>
    <dgm:cxn modelId="{10F83BB8-BE28-D042-B80B-C20A89250AB9}" type="presOf" srcId="{4B840E05-9ECE-1F4B-91C7-EF715BEDD698}" destId="{6F73D484-67DF-C64F-A9E0-CF9212BA7B36}" srcOrd="0" destOrd="0" presId="urn:microsoft.com/office/officeart/2005/8/layout/hProcess11"/>
    <dgm:cxn modelId="{127A2DE8-AC42-9B45-A08B-61D2E5692F9B}" srcId="{55421F4D-1622-F541-86E2-B25D844ABF3D}" destId="{4B840E05-9ECE-1F4B-91C7-EF715BEDD698}" srcOrd="3" destOrd="0" parTransId="{B5012113-2186-EC4F-B16B-181DF7BFD061}" sibTransId="{3A7113DC-A156-B142-A1C3-01C8A8F7A656}"/>
    <dgm:cxn modelId="{99125C22-A8F8-114C-9703-5D76AA6327BA}" type="presParOf" srcId="{C3354FF4-8AAB-604E-BB24-7B270A9B2492}" destId="{D1649719-2E14-A540-A717-D0DB53D4524A}" srcOrd="0" destOrd="0" presId="urn:microsoft.com/office/officeart/2005/8/layout/hProcess11"/>
    <dgm:cxn modelId="{522F412E-4AA8-824B-AEDE-AD3A47C1BC65}" type="presParOf" srcId="{C3354FF4-8AAB-604E-BB24-7B270A9B2492}" destId="{CF6DAFA9-835B-EB40-915C-501ECD64CAF0}" srcOrd="1" destOrd="0" presId="urn:microsoft.com/office/officeart/2005/8/layout/hProcess11"/>
    <dgm:cxn modelId="{2D1A2F9A-4CD8-C54C-A8C3-B480B79A5546}" type="presParOf" srcId="{CF6DAFA9-835B-EB40-915C-501ECD64CAF0}" destId="{24F46D85-620B-FB40-BBB7-74F46021171B}" srcOrd="0" destOrd="0" presId="urn:microsoft.com/office/officeart/2005/8/layout/hProcess11"/>
    <dgm:cxn modelId="{15199B13-E693-6C4D-80D3-B71A8FDE2707}" type="presParOf" srcId="{24F46D85-620B-FB40-BBB7-74F46021171B}" destId="{0E019030-867E-6D45-B5E8-5FC98757EB6E}" srcOrd="0" destOrd="0" presId="urn:microsoft.com/office/officeart/2005/8/layout/hProcess11"/>
    <dgm:cxn modelId="{8C3AA0B8-37C8-ED43-AC59-F77158EC86FE}" type="presParOf" srcId="{24F46D85-620B-FB40-BBB7-74F46021171B}" destId="{C67C27AD-10FA-7844-9522-1C5EEF5E3B99}" srcOrd="1" destOrd="0" presId="urn:microsoft.com/office/officeart/2005/8/layout/hProcess11"/>
    <dgm:cxn modelId="{25080BE0-C1AC-ED4E-8034-4E56DEA6A33E}" type="presParOf" srcId="{24F46D85-620B-FB40-BBB7-74F46021171B}" destId="{831AA95B-FDB9-9B42-8B44-896DD8FE4067}" srcOrd="2" destOrd="0" presId="urn:microsoft.com/office/officeart/2005/8/layout/hProcess11"/>
    <dgm:cxn modelId="{2497C10A-09B0-F640-A76B-C82EDE9B63B1}" type="presParOf" srcId="{CF6DAFA9-835B-EB40-915C-501ECD64CAF0}" destId="{D924ACC1-25B0-6249-AC44-ABDD400B86CF}" srcOrd="1" destOrd="0" presId="urn:microsoft.com/office/officeart/2005/8/layout/hProcess11"/>
    <dgm:cxn modelId="{21677A49-FD34-5C48-895B-D16B524252F6}" type="presParOf" srcId="{CF6DAFA9-835B-EB40-915C-501ECD64CAF0}" destId="{5DAFB52B-3BE6-564C-A18A-6B5D01D2FFF6}" srcOrd="2" destOrd="0" presId="urn:microsoft.com/office/officeart/2005/8/layout/hProcess11"/>
    <dgm:cxn modelId="{EE432E8A-80EA-9F48-AA86-EF26E2E8F184}" type="presParOf" srcId="{5DAFB52B-3BE6-564C-A18A-6B5D01D2FFF6}" destId="{6FBE77B9-3F81-1D44-9981-B5E75E13275C}" srcOrd="0" destOrd="0" presId="urn:microsoft.com/office/officeart/2005/8/layout/hProcess11"/>
    <dgm:cxn modelId="{2464A080-0BAE-CF4D-9963-D18EBD6E16AF}" type="presParOf" srcId="{5DAFB52B-3BE6-564C-A18A-6B5D01D2FFF6}" destId="{AD762B6E-078A-9744-859A-B5326FD23C57}" srcOrd="1" destOrd="0" presId="urn:microsoft.com/office/officeart/2005/8/layout/hProcess11"/>
    <dgm:cxn modelId="{93F60E68-4710-7846-8109-43F8D0CB7D5C}" type="presParOf" srcId="{5DAFB52B-3BE6-564C-A18A-6B5D01D2FFF6}" destId="{1026CA24-8B98-F04B-AB07-E1857CBB37EE}" srcOrd="2" destOrd="0" presId="urn:microsoft.com/office/officeart/2005/8/layout/hProcess11"/>
    <dgm:cxn modelId="{4B5D5094-CCBA-BF43-9C9F-ED356CDB61EC}" type="presParOf" srcId="{CF6DAFA9-835B-EB40-915C-501ECD64CAF0}" destId="{2D48F484-50B3-4347-A4EA-9A0DD743B6FB}" srcOrd="3" destOrd="0" presId="urn:microsoft.com/office/officeart/2005/8/layout/hProcess11"/>
    <dgm:cxn modelId="{092F37FA-CC04-D74E-B855-5CBF4BE0966C}" type="presParOf" srcId="{CF6DAFA9-835B-EB40-915C-501ECD64CAF0}" destId="{E8C0CE2D-89F0-6E42-8524-B0C4146CD1F2}" srcOrd="4" destOrd="0" presId="urn:microsoft.com/office/officeart/2005/8/layout/hProcess11"/>
    <dgm:cxn modelId="{F358653F-1794-4F4F-A05E-388501DB0194}" type="presParOf" srcId="{E8C0CE2D-89F0-6E42-8524-B0C4146CD1F2}" destId="{13ED5934-700C-FC43-B684-5196CA2ABCB7}" srcOrd="0" destOrd="0" presId="urn:microsoft.com/office/officeart/2005/8/layout/hProcess11"/>
    <dgm:cxn modelId="{6EC1913B-4C1C-3C4E-BB86-A540AA47F55F}" type="presParOf" srcId="{E8C0CE2D-89F0-6E42-8524-B0C4146CD1F2}" destId="{FB273A81-0430-9749-907A-C1B66B1CA474}" srcOrd="1" destOrd="0" presId="urn:microsoft.com/office/officeart/2005/8/layout/hProcess11"/>
    <dgm:cxn modelId="{14056B0E-9A08-3B43-8C4D-48C0B4459BD1}" type="presParOf" srcId="{E8C0CE2D-89F0-6E42-8524-B0C4146CD1F2}" destId="{041DAEB8-A35E-F640-826B-4C6D4683B72B}" srcOrd="2" destOrd="0" presId="urn:microsoft.com/office/officeart/2005/8/layout/hProcess11"/>
    <dgm:cxn modelId="{DBF492DC-DB2D-9446-B774-2755C142BBFE}" type="presParOf" srcId="{CF6DAFA9-835B-EB40-915C-501ECD64CAF0}" destId="{0700B4A9-0DCB-5144-954A-6D07EC69B66A}" srcOrd="5" destOrd="0" presId="urn:microsoft.com/office/officeart/2005/8/layout/hProcess11"/>
    <dgm:cxn modelId="{BD10C789-E26C-8E49-9A33-4C558F6B6F60}" type="presParOf" srcId="{CF6DAFA9-835B-EB40-915C-501ECD64CAF0}" destId="{8A05915C-270D-AB46-9090-9BEAC11A5966}" srcOrd="6" destOrd="0" presId="urn:microsoft.com/office/officeart/2005/8/layout/hProcess11"/>
    <dgm:cxn modelId="{EF802144-0BD1-3C42-82D2-2931C713EDB4}" type="presParOf" srcId="{8A05915C-270D-AB46-9090-9BEAC11A5966}" destId="{6F73D484-67DF-C64F-A9E0-CF9212BA7B36}" srcOrd="0" destOrd="0" presId="urn:microsoft.com/office/officeart/2005/8/layout/hProcess11"/>
    <dgm:cxn modelId="{C133475B-B292-9041-A336-FEC48C75A478}" type="presParOf" srcId="{8A05915C-270D-AB46-9090-9BEAC11A5966}" destId="{BA45B26E-2443-DB43-AA30-38E142CBFD68}" srcOrd="1" destOrd="0" presId="urn:microsoft.com/office/officeart/2005/8/layout/hProcess11"/>
    <dgm:cxn modelId="{8A5DBA43-45A4-3D4B-8333-D97C51D7AD36}" type="presParOf" srcId="{8A05915C-270D-AB46-9090-9BEAC11A5966}" destId="{1EF50C0D-ED8C-1847-8F8B-E7BD81873061}" srcOrd="2" destOrd="0" presId="urn:microsoft.com/office/officeart/2005/8/layout/hProcess11"/>
    <dgm:cxn modelId="{7F98C98B-C98A-734D-9F74-C8A838BFC0E6}" type="presParOf" srcId="{CF6DAFA9-835B-EB40-915C-501ECD64CAF0}" destId="{D2E82C2E-78C1-5E4A-94C6-C7EEA43C02A9}" srcOrd="7" destOrd="0" presId="urn:microsoft.com/office/officeart/2005/8/layout/hProcess11"/>
    <dgm:cxn modelId="{39DF209B-0D32-9B4F-AD67-FCE1995091F6}" type="presParOf" srcId="{CF6DAFA9-835B-EB40-915C-501ECD64CAF0}" destId="{6F8098BD-6733-B542-A7B6-3E344043AB91}" srcOrd="8" destOrd="0" presId="urn:microsoft.com/office/officeart/2005/8/layout/hProcess11"/>
    <dgm:cxn modelId="{D312E7F4-5BA1-F144-A665-529F407ECACA}" type="presParOf" srcId="{6F8098BD-6733-B542-A7B6-3E344043AB91}" destId="{970557DA-0414-424B-BF19-6B62E5BAA75A}" srcOrd="0" destOrd="0" presId="urn:microsoft.com/office/officeart/2005/8/layout/hProcess11"/>
    <dgm:cxn modelId="{CFFEE4E4-032C-2F48-9FAC-0A5C6358C903}" type="presParOf" srcId="{6F8098BD-6733-B542-A7B6-3E344043AB91}" destId="{36F4BCF1-03B9-6947-8FA8-E3E3D8271D0E}" srcOrd="1" destOrd="0" presId="urn:microsoft.com/office/officeart/2005/8/layout/hProcess11"/>
    <dgm:cxn modelId="{0BEFC648-7AC2-184D-B2CF-4C89A31C058D}" type="presParOf" srcId="{6F8098BD-6733-B542-A7B6-3E344043AB91}" destId="{215B92D4-8B38-3546-8F78-EFD5C989546B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649719-2E14-A540-A717-D0DB53D4524A}">
      <dsp:nvSpPr>
        <dsp:cNvPr id="0" name=""/>
        <dsp:cNvSpPr/>
      </dsp:nvSpPr>
      <dsp:spPr>
        <a:xfrm>
          <a:off x="0" y="1629251"/>
          <a:ext cx="13509625" cy="217233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019030-867E-6D45-B5E8-5FC98757EB6E}">
      <dsp:nvSpPr>
        <dsp:cNvPr id="0" name=""/>
        <dsp:cNvSpPr/>
      </dsp:nvSpPr>
      <dsp:spPr>
        <a:xfrm>
          <a:off x="2105" y="0"/>
          <a:ext cx="2208507" cy="2172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chemeClr val="bg1"/>
              </a:solidFill>
            </a:rPr>
            <a:t>选择合适的ESG</a:t>
          </a:r>
          <a:r>
            <a:rPr lang="en-US" sz="2800" kern="1200" dirty="0" err="1">
              <a:solidFill>
                <a:srgbClr val="FF0000"/>
              </a:solidFill>
            </a:rPr>
            <a:t>框架</a:t>
          </a:r>
          <a:endParaRPr lang="en-US" altLang="zh-CN" sz="2800" kern="1200" dirty="0">
            <a:solidFill>
              <a:srgbClr val="FF0000"/>
            </a:solidFill>
          </a:endParaRPr>
        </a:p>
      </dsp:txBody>
      <dsp:txXfrm>
        <a:off x="2105" y="0"/>
        <a:ext cx="2208507" cy="2172334"/>
      </dsp:txXfrm>
    </dsp:sp>
    <dsp:sp modelId="{C67C27AD-10FA-7844-9522-1C5EEF5E3B99}">
      <dsp:nvSpPr>
        <dsp:cNvPr id="0" name=""/>
        <dsp:cNvSpPr/>
      </dsp:nvSpPr>
      <dsp:spPr>
        <a:xfrm>
          <a:off x="834816" y="2443876"/>
          <a:ext cx="543083" cy="543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BE77B9-3F81-1D44-9981-B5E75E13275C}">
      <dsp:nvSpPr>
        <dsp:cNvPr id="0" name=""/>
        <dsp:cNvSpPr/>
      </dsp:nvSpPr>
      <dsp:spPr>
        <a:xfrm>
          <a:off x="2321037" y="3258502"/>
          <a:ext cx="2208507" cy="2172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chemeClr val="bg1"/>
              </a:solidFill>
            </a:rPr>
            <a:t>识别利益相关方并选择实质性</a:t>
          </a:r>
          <a:r>
            <a:rPr lang="en-US" sz="2800" kern="1200" dirty="0" err="1">
              <a:solidFill>
                <a:srgbClr val="FF0000"/>
              </a:solidFill>
            </a:rPr>
            <a:t>议题</a:t>
          </a:r>
          <a:endParaRPr lang="en-US" sz="2800" kern="1200" dirty="0">
            <a:solidFill>
              <a:srgbClr val="FF0000"/>
            </a:solidFill>
          </a:endParaRPr>
        </a:p>
      </dsp:txBody>
      <dsp:txXfrm>
        <a:off x="2321037" y="3258502"/>
        <a:ext cx="2208507" cy="2172334"/>
      </dsp:txXfrm>
    </dsp:sp>
    <dsp:sp modelId="{AD762B6E-078A-9744-859A-B5326FD23C57}">
      <dsp:nvSpPr>
        <dsp:cNvPr id="0" name=""/>
        <dsp:cNvSpPr/>
      </dsp:nvSpPr>
      <dsp:spPr>
        <a:xfrm>
          <a:off x="3153749" y="2443876"/>
          <a:ext cx="543083" cy="543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D5934-700C-FC43-B684-5196CA2ABCB7}">
      <dsp:nvSpPr>
        <dsp:cNvPr id="0" name=""/>
        <dsp:cNvSpPr/>
      </dsp:nvSpPr>
      <dsp:spPr>
        <a:xfrm>
          <a:off x="4639969" y="0"/>
          <a:ext cx="2208507" cy="2172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chemeClr val="bg1"/>
              </a:solidFill>
            </a:rPr>
            <a:t>收集和分析</a:t>
          </a:r>
          <a:r>
            <a:rPr lang="en-US" sz="2800" kern="1200" dirty="0" err="1">
              <a:solidFill>
                <a:srgbClr val="FF0000"/>
              </a:solidFill>
            </a:rPr>
            <a:t>数据</a:t>
          </a:r>
          <a:endParaRPr lang="en-US" sz="2800" kern="1200" dirty="0">
            <a:solidFill>
              <a:srgbClr val="FF0000"/>
            </a:solidFill>
          </a:endParaRPr>
        </a:p>
      </dsp:txBody>
      <dsp:txXfrm>
        <a:off x="4639969" y="0"/>
        <a:ext cx="2208507" cy="2172334"/>
      </dsp:txXfrm>
    </dsp:sp>
    <dsp:sp modelId="{FB273A81-0430-9749-907A-C1B66B1CA474}">
      <dsp:nvSpPr>
        <dsp:cNvPr id="0" name=""/>
        <dsp:cNvSpPr/>
      </dsp:nvSpPr>
      <dsp:spPr>
        <a:xfrm>
          <a:off x="5472681" y="2443876"/>
          <a:ext cx="543083" cy="543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3D484-67DF-C64F-A9E0-CF9212BA7B36}">
      <dsp:nvSpPr>
        <dsp:cNvPr id="0" name=""/>
        <dsp:cNvSpPr/>
      </dsp:nvSpPr>
      <dsp:spPr>
        <a:xfrm>
          <a:off x="6958902" y="3258502"/>
          <a:ext cx="2208507" cy="2172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chemeClr val="bg1"/>
              </a:solidFill>
            </a:rPr>
            <a:t>编写报告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6958902" y="3258502"/>
        <a:ext cx="2208507" cy="2172334"/>
      </dsp:txXfrm>
    </dsp:sp>
    <dsp:sp modelId="{BA45B26E-2443-DB43-AA30-38E142CBFD68}">
      <dsp:nvSpPr>
        <dsp:cNvPr id="0" name=""/>
        <dsp:cNvSpPr/>
      </dsp:nvSpPr>
      <dsp:spPr>
        <a:xfrm>
          <a:off x="7791613" y="2443876"/>
          <a:ext cx="543083" cy="543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557DA-0414-424B-BF19-6B62E5BAA75A}">
      <dsp:nvSpPr>
        <dsp:cNvPr id="0" name=""/>
        <dsp:cNvSpPr/>
      </dsp:nvSpPr>
      <dsp:spPr>
        <a:xfrm>
          <a:off x="9277834" y="0"/>
          <a:ext cx="2878722" cy="2172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chemeClr val="bg1"/>
              </a:solidFill>
            </a:rPr>
            <a:t>寻求ESG鉴证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9277834" y="0"/>
        <a:ext cx="2878722" cy="2172334"/>
      </dsp:txXfrm>
    </dsp:sp>
    <dsp:sp modelId="{36F4BCF1-03B9-6947-8FA8-E3E3D8271D0E}">
      <dsp:nvSpPr>
        <dsp:cNvPr id="0" name=""/>
        <dsp:cNvSpPr/>
      </dsp:nvSpPr>
      <dsp:spPr>
        <a:xfrm>
          <a:off x="10445654" y="2443876"/>
          <a:ext cx="543083" cy="543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EAAF34-71F8-6342-832E-C583FEB3FB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00CEA-93F0-3648-8636-3ECA00800B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87149-AF03-6142-908A-3DD284EAF54B}" type="datetimeFigureOut">
              <a:rPr lang="en-US" smtClean="0"/>
              <a:t>3/14/24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72482-B212-B34F-AAFC-10B8C8EF77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B9C6E-4611-5A44-8B47-37FCE89DEB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AC043-34FA-4C46-BDAD-AE3E2DBAD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46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3/14/24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73152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146304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219456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292608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256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source: </a:t>
            </a:r>
            <a:r>
              <a:rPr lang="en-US" dirty="0"/>
              <a:t>https://</a:t>
            </a:r>
            <a:r>
              <a:rPr lang="en-US" dirty="0" err="1"/>
              <a:t>carlossanchez.eco</a:t>
            </a:r>
            <a:r>
              <a:rPr lang="en-US" dirty="0"/>
              <a:t>/blog/sustainability-reporting/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75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## Background :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您是撰写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ESG（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环境、社会和治理）报告的专家。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##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Profile: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- language: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中文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description: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我是撰写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ESG（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环境、社会和治理）报告的专家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专注于为各种行业的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报告写作提供优质服务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.</a:t>
            </a:r>
            <a:br>
              <a:rPr lang="en-US" altLang="zh-CN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US" altLang="zh-CN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##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Goals: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根据用户输入的信息，思考对应的场景，展开写作。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输出一篇完整的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报告，符合规范和标准。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输出的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报告结构合理，行文条理清晰，信息连贯一致。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##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Constrains: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对于不在你知识库中的信息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明确告知用户你不知道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2.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你可以调用数据库或知识库中关于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报告语料的内容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##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Skills: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具有强大的文章撰写能力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2.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熟悉不同行业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报告的写作格式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3.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对各类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框架，如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GRI、SASB、CDP、ISSB、TCFD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等有深入了解，并熟悉这些框架的结构和关键指标。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4.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拥有排版审美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会利用序号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缩进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分隔线和换行符等等来美化信息排版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##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Workflows: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你会按下面的框架来帮助用户生成所需的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报告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并通过分隔符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序号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缩进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换行符等进行排版美化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1.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提示用户输入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报告的大纲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2.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针对大纲的每个小标题生成报告，每次生成之前，根据你的理解提示用户输入相关信息。用户可以提供的信息包括：行业、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相关数据、公司的管理政策、措施、规划等等。理解并思考该议题下的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报告特点并开始撰写。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4.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如果用户想要进行修改和定制，请根据用户的反馈进行调整，直到用户满意为止。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5.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在完成生成和交付后，友好地结束对话，并感谢用户的使用和合作。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##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Initializatoin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简要介绍自己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提示用户输入。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65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零售行业，大纲如下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1.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前言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公司对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议题的承诺和价值观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报告范围和期间</a:t>
            </a: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2.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环境影响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气候变化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温室气体排放数据和管理举措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可再生能源使用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能源效率计划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资源利用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材料使用和回收利用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水资源管理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更智能的化学品使用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安全材料的使用和管理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供应链环境影响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供应商环境绩效评估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绿色采购举措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- 2030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年实现碳中和目标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路线图和行动计划</a:t>
            </a: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3.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社会影响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包容与多元化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员工多元化数据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多元化与平等机会政策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员工支持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员工福利和薪酬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员工参与和发展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隐私和数据安全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无障碍环境和产品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教育投资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健康与安全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人权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人权政策和尽职调查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社区投资和发展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社区参与和志愿者活动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慈善捐助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就业机会创造</a:t>
            </a: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4.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公司治理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公司治理架构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董事会监督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委员会构成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道德与合规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反腐败和反垄断政策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合规培训与沟通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利益相关方参与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利益相关方参与机制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税收政策和缴纳</a:t>
            </a: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5.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展望未来</a:t>
            </a: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6.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附录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指标和数据披露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报告编制方法</a:t>
            </a:r>
            <a:br>
              <a:rPr lang="zh-CN" altLang="en-US" dirty="0"/>
            </a:b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606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Cover_White_C-01_ORANGE_1280x720_2x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Divider_White_C-01_PURPLE_1280x720_Cluster-B_2x.png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Cover_White_C-01_ORANGE_1280x720_2x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Divider_Squid_C-01_ORANGE_1280x720_2x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file:////Users/sddonate/Desktop/AWS-CS-0000_2020_BRAND-PATTERN/_WORKING/Blueprint_blocks_C/_ASSETS_PPT/AWS-Core-Brand_PPT-Divider_Squid_C-01_RED-ORANGE_1280x720_Cluster-A_2x.png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Divider_Squid_C-01_RED_1280x720_Cluster-B_2x.png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Divider_Squid_C-01_YELLOW_1280x720_Cluster-D_2x.png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CEB7B3-AE47-2646-A763-681E0D2B0182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48640" y="5950356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Click to edit date, location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3053166"/>
            <a:ext cx="11719981" cy="119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400" b="1" i="0" baseline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4253721"/>
            <a:ext cx="9666531" cy="12312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900"/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48820" y="731520"/>
            <a:ext cx="1356939" cy="81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40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 b="1" i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9" y="1645920"/>
            <a:ext cx="4572000" cy="502863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09760" y="1645920"/>
            <a:ext cx="4572000" cy="50286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FF44110-D1F4-664B-9593-7982833228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6400" y="1645920"/>
            <a:ext cx="3657600" cy="268629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886DFCC3-A169-A648-A099-3583B633E6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4767345"/>
            <a:ext cx="3657600" cy="18928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A01D95-E873-684A-A310-3DB9106586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87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2" y="183898"/>
            <a:ext cx="13520037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" y="1645920"/>
            <a:ext cx="8330183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26880" y="1645920"/>
            <a:ext cx="4754880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DA9AA-7EB5-BC47-9BD7-3F3BB94BFB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2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 b="1" i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" y="1645920"/>
            <a:ext cx="13514832" cy="53381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54881-CD7F-C944-A945-9ED538B0BE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01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4630400" cy="82295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3235B-FBF5-7C47-871D-951BFE3D8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16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_Logo_Customer_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2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5E46D-C0D2-7642-AF47-40070CB7653A}"/>
              </a:ext>
            </a:extLst>
          </p:cNvPr>
          <p:cNvSpPr/>
          <p:nvPr userDrawn="1"/>
        </p:nvSpPr>
        <p:spPr>
          <a:xfrm>
            <a:off x="0" y="1645920"/>
            <a:ext cx="14630400" cy="532964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08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46674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328298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709922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091547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1543634-A736-BA4B-A10A-31EE0B13FC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6674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1DBC551-9315-1F45-A672-93EB0600749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28298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B66963A-7841-B341-A47C-7BEFE1F8B8C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09922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E808491-1004-3A44-87DD-41D21C9E39C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1091547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A51E26-6B70-8545-9800-747363F7AA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05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Logo_Customer_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230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3902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566893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599958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43902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566893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599958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39F117-ADCA-9444-85D0-19D38CA7F4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93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/>
          <a:lstStyle>
            <a:lvl1pPr>
              <a:defRPr b="1" i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7DA888D-68DB-9B44-9614-56AAAAE93DF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48640" y="1645920"/>
            <a:ext cx="13510260" cy="5003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B5C62-7189-204B-BD78-7570209668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68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3186"/>
          </a:xfrm>
        </p:spPr>
        <p:txBody>
          <a:bodyPr/>
          <a:lstStyle>
            <a:lvl1pPr>
              <a:defRPr b="1" i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B3C77AD1-4897-A546-B977-5EB6406DD17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C1F87-93ED-B34D-BB7E-C8C10B1E0B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61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230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878172D-692F-8A47-81EA-89C129774DB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52C3D-299C-AA40-9529-6016A28DCE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69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230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hart Placeholder 5">
            <a:extLst>
              <a:ext uri="{FF2B5EF4-FFF2-40B4-BE49-F238E27FC236}">
                <a16:creationId xmlns:a16="http://schemas.microsoft.com/office/drawing/2014/main" id="{08142378-5C5C-8B40-AD27-B9BE74F6EA7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FF427-7E42-A34B-B7C9-204787A184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04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of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993392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1645920"/>
            <a:ext cx="13510260" cy="4686301"/>
          </a:xfrm>
          <a:prstGeom prst="rect">
            <a:avLst/>
          </a:prstGeom>
        </p:spPr>
        <p:txBody>
          <a:bodyPr/>
          <a:lstStyle>
            <a:lvl5pPr>
              <a:defRPr sz="1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CCDD4-2E2C-B842-8B78-FF98056D3A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86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Slide_and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ED094D-8FCE-B94E-8BCF-14EE4A983723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9600" b="1" cap="none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Q&amp;A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/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1B5B6-8CC9-F245-BF43-9294E4EC44D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20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_Slide_and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AFD397-204D-014C-B19D-7949C9FD5AFC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/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547C1-AC56-604D-B886-E570A90227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48820" y="731520"/>
            <a:ext cx="1356939" cy="81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94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47E4-E7F7-9646-880C-2CDC9501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183898"/>
            <a:ext cx="13514832" cy="904122"/>
          </a:xfrm>
        </p:spPr>
        <p:txBody>
          <a:bodyPr/>
          <a:lstStyle>
            <a:lvl1pPr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180480-68DE-6846-99B2-84B2D1519C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38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_of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7" y="1645920"/>
            <a:ext cx="13514832" cy="56862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DABA8-F309-3648-B28C-EA66770C5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59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_to_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41" y="-4548146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133B37-BB08-4347-B71D-D01F225ECB4D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59" y="9767944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954A5E-A2DC-9041-9311-DBC4F345DE43}"/>
              </a:ext>
            </a:extLst>
          </p:cNvPr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4FEE37-8BCF-024F-AC51-4E416448F7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60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and_Sub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E14F9F-61A8-D245-82B4-BEE1019F2921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chemeClr val="tx2"/>
                </a:solidFill>
              </a:defRPr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0A631C-E189-244F-892A-5BBE683AFF2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52447-4AAA-C34A-8A68-BD8CDD84CF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A373A2-BC72-D945-85CF-ADECFF33329B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20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2CAD83-B6C9-C14C-B616-30B07C168D1D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69C5E-385F-444D-8E5F-B0799D216CD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28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Slide_SquidI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4E20E6-A9D3-0542-AE1B-475B5CDB07AF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36576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78F2B-2E67-A941-B08E-D0429359DB3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84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Bulleted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1460" cy="8731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645920"/>
            <a:ext cx="13510260" cy="54311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5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B1287-BB65-1145-B864-F6EC9C2635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9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Bulleted_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39" y="1645920"/>
            <a:ext cx="6400800" cy="5089616"/>
          </a:xfrm>
          <a:prstGeom prst="rect">
            <a:avLst/>
          </a:prstGeom>
        </p:spPr>
        <p:txBody>
          <a:bodyPr/>
          <a:lstStyle>
            <a:lvl5pPr>
              <a:defRPr sz="1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58100" y="1645920"/>
            <a:ext cx="6400800" cy="5089616"/>
          </a:xfrm>
          <a:prstGeom prst="rect">
            <a:avLst/>
          </a:prstGeom>
        </p:spPr>
        <p:txBody>
          <a:bodyPr/>
          <a:lstStyle>
            <a:lvl5pPr>
              <a:defRPr sz="1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C4ECDD-1734-8944-AB48-551A81952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19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 b="1" i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58100" y="1645920"/>
            <a:ext cx="6400800" cy="50883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05C376-814F-9B49-99E8-6F17D4026F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39" y="1645920"/>
            <a:ext cx="6400800" cy="5087619"/>
          </a:xfrm>
          <a:prstGeom prst="rect">
            <a:avLst/>
          </a:prstGeom>
        </p:spPr>
        <p:txBody>
          <a:bodyPr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1" baseline="0">
                <a:solidFill>
                  <a:schemeClr val="bg2"/>
                </a:solidFill>
                <a:latin typeface="+mn-lt"/>
              </a:defRPr>
            </a:lvl1pPr>
          </a:lstStyle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sed diam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sed diam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sed diam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0F384-3D6D-A64E-9AEE-80C075A86D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50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14832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39" y="1645920"/>
            <a:ext cx="13514832" cy="568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2024,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43117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6" r:id="rId2"/>
    <p:sldLayoutId id="2147483677" r:id="rId3"/>
    <p:sldLayoutId id="2147483700" r:id="rId4"/>
    <p:sldLayoutId id="2147483713" r:id="rId5"/>
    <p:sldLayoutId id="2147483697" r:id="rId6"/>
    <p:sldLayoutId id="2147483689" r:id="rId7"/>
    <p:sldLayoutId id="2147483678" r:id="rId8"/>
    <p:sldLayoutId id="2147483707" r:id="rId9"/>
    <p:sldLayoutId id="2147483679" r:id="rId10"/>
    <p:sldLayoutId id="2147483703" r:id="rId11"/>
    <p:sldLayoutId id="2147483704" r:id="rId12"/>
    <p:sldLayoutId id="2147483705" r:id="rId13"/>
    <p:sldLayoutId id="2147483690" r:id="rId14"/>
    <p:sldLayoutId id="2147483691" r:id="rId15"/>
    <p:sldLayoutId id="2147483692" r:id="rId16"/>
    <p:sldLayoutId id="2147483702" r:id="rId17"/>
    <p:sldLayoutId id="2147483680" r:id="rId18"/>
    <p:sldLayoutId id="2147483701" r:id="rId19"/>
    <p:sldLayoutId id="2147483712" r:id="rId20"/>
    <p:sldLayoutId id="2147483714" r:id="rId21"/>
    <p:sldLayoutId id="2147483706" r:id="rId22"/>
    <p:sldLayoutId id="2147483709" r:id="rId23"/>
    <p:sldLayoutId id="2147483710" r:id="rId24"/>
  </p:sldLayoutIdLst>
  <p:txStyles>
    <p:titleStyle>
      <a:lvl1pPr algn="l" defTabSz="731520" rtl="0" eaLnBrk="1" latinLnBrk="0" hangingPunct="1">
        <a:spcBef>
          <a:spcPct val="0"/>
        </a:spcBef>
        <a:buNone/>
        <a:defRPr sz="3800" b="1" i="0" kern="1200">
          <a:solidFill>
            <a:schemeClr val="bg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2900" b="0" i="0" kern="1200">
          <a:solidFill>
            <a:schemeClr val="bg2"/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bg2"/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600" b="0" i="0" kern="1200">
          <a:solidFill>
            <a:schemeClr val="bg2"/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200" b="0" i="0" kern="1200">
          <a:solidFill>
            <a:schemeClr val="bg2"/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1900" b="0" i="0" kern="1200">
          <a:solidFill>
            <a:schemeClr val="bg2"/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 userDrawn="1">
          <p15:clr>
            <a:srgbClr val="F26B43"/>
          </p15:clr>
        </p15:guide>
        <p15:guide id="2" pos="8856" userDrawn="1">
          <p15:clr>
            <a:srgbClr val="F26B43"/>
          </p15:clr>
        </p15:guide>
        <p15:guide id="3" orient="horz" pos="1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92947D-1CEF-924B-ADF8-D0E4B52EE5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B6A515-CE08-5146-8E7D-131F486B0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GenAI生成ESG报告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821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架构图</a:t>
            </a:r>
            <a:r>
              <a:rPr lang="zh-CN" altLang="en-US" dirty="0"/>
              <a:t>（</a:t>
            </a:r>
            <a:r>
              <a:rPr lang="en-US" altLang="zh-CN" dirty="0"/>
              <a:t>RAG</a:t>
            </a:r>
            <a:r>
              <a:rPr lang="zh-CN" altLang="en-US" dirty="0"/>
              <a:t>和</a:t>
            </a:r>
            <a:r>
              <a:rPr lang="en-US" altLang="zh-CN" dirty="0"/>
              <a:t>PE</a:t>
            </a:r>
            <a:r>
              <a:rPr lang="zh-CN" altLang="en-US" dirty="0"/>
              <a:t>相结合）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0DE4D51-3AC1-283C-D566-57639BB04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1123950"/>
            <a:ext cx="143510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636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774E0-7016-1D4F-8059-3033ED2E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Demo 1</a:t>
            </a:r>
          </a:p>
        </p:txBody>
      </p:sp>
    </p:spTree>
    <p:extLst>
      <p:ext uri="{BB962C8B-B14F-4D97-AF65-F5344CB8AC3E}">
        <p14:creationId xmlns:p14="http://schemas.microsoft.com/office/powerpoint/2010/main" val="2318975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针对某个议题的Prompt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7D69BD-A372-C26E-E62F-9F4927395B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5505" y="1367786"/>
            <a:ext cx="11053192" cy="582533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2B87BB-CFFB-5776-B881-449499E776C4}"/>
              </a:ext>
            </a:extLst>
          </p:cNvPr>
          <p:cNvSpPr/>
          <p:nvPr/>
        </p:nvSpPr>
        <p:spPr>
          <a:xfrm>
            <a:off x="1335019" y="3975651"/>
            <a:ext cx="2441851" cy="384313"/>
          </a:xfrm>
          <a:prstGeom prst="rect">
            <a:avLst/>
          </a:prstGeom>
          <a:noFill/>
          <a:ln w="571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B363C9-C4F2-EE98-E61B-8364E4813E75}"/>
              </a:ext>
            </a:extLst>
          </p:cNvPr>
          <p:cNvCxnSpPr>
            <a:cxnSpLocks/>
          </p:cNvCxnSpPr>
          <p:nvPr/>
        </p:nvCxnSpPr>
        <p:spPr>
          <a:xfrm flipH="1">
            <a:off x="3988905" y="4167807"/>
            <a:ext cx="1351722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3B2AD0-4113-F669-7B52-E94302341D2D}"/>
              </a:ext>
            </a:extLst>
          </p:cNvPr>
          <p:cNvSpPr txBox="1"/>
          <p:nvPr/>
        </p:nvSpPr>
        <p:spPr>
          <a:xfrm>
            <a:off x="5534404" y="3898502"/>
            <a:ext cx="167225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900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检索结果</a:t>
            </a:r>
          </a:p>
        </p:txBody>
      </p:sp>
    </p:spTree>
    <p:extLst>
      <p:ext uri="{BB962C8B-B14F-4D97-AF65-F5344CB8AC3E}">
        <p14:creationId xmlns:p14="http://schemas.microsoft.com/office/powerpoint/2010/main" val="767622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692D82C-0629-1983-582E-2744B90BA1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54931" y="285571"/>
            <a:ext cx="9071455" cy="6997699"/>
          </a:xfrm>
        </p:spPr>
      </p:pic>
    </p:spTree>
    <p:extLst>
      <p:ext uri="{BB962C8B-B14F-4D97-AF65-F5344CB8AC3E}">
        <p14:creationId xmlns:p14="http://schemas.microsoft.com/office/powerpoint/2010/main" val="1437683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774E0-7016-1D4F-8059-3033ED2E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Demo 2</a:t>
            </a:r>
          </a:p>
        </p:txBody>
      </p:sp>
    </p:spTree>
    <p:extLst>
      <p:ext uri="{BB962C8B-B14F-4D97-AF65-F5344CB8AC3E}">
        <p14:creationId xmlns:p14="http://schemas.microsoft.com/office/powerpoint/2010/main" val="3243280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218ACC-F45F-CE3E-20F3-5EFA8EC4C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04" y="918679"/>
            <a:ext cx="14223496" cy="639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91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大纲生成</a:t>
            </a:r>
            <a:r>
              <a:rPr lang="zh-CN" altLang="en-US" dirty="0"/>
              <a:t>（</a:t>
            </a:r>
            <a:r>
              <a:rPr lang="en-US" altLang="zh-CN" dirty="0"/>
              <a:t>RAG+PE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319F6-4C29-7089-FF1B-0817A5C14BFD}"/>
              </a:ext>
            </a:extLst>
          </p:cNvPr>
          <p:cNvSpPr txBox="1"/>
          <p:nvPr/>
        </p:nvSpPr>
        <p:spPr>
          <a:xfrm>
            <a:off x="874643" y="1194651"/>
            <a:ext cx="6771862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 err="1">
                <a:solidFill>
                  <a:srgbClr val="C00000"/>
                </a:solidFill>
                <a:latin typeface="-webkit-standard"/>
              </a:rPr>
              <a:t>询问Bedrcok</a:t>
            </a:r>
            <a:r>
              <a:rPr lang="en-US" sz="1400" dirty="0">
                <a:solidFill>
                  <a:srgbClr val="C00000"/>
                </a:solidFill>
                <a:latin typeface="-webkit-standard"/>
              </a:rPr>
              <a:t> Knowledge Base: </a:t>
            </a:r>
            <a:r>
              <a:rPr lang="en-US" sz="14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which ESG topics does Apple discuss in their ESG reports?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r>
              <a:rPr lang="en-US" sz="1400" b="1" i="0" u="none" strike="noStrike" dirty="0">
                <a:solidFill>
                  <a:srgbClr val="000000"/>
                </a:solidFill>
                <a:effectLst/>
              </a:rPr>
              <a:t>Based on the context provided, some of the key ESG (environmental, social, governance) topics that Apple discusses in their ESG reports include:</a:t>
            </a:r>
            <a:br>
              <a:rPr lang="en-US" sz="1400" dirty="0"/>
            </a:b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Environmental:</a:t>
            </a:r>
            <a:br>
              <a:rPr lang="en-US" sz="1400" dirty="0"/>
            </a:b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Climate change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Resources (e.g. using more recycled materials)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Smarter chemistry (safer materials)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Environmental impact in the supply chain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2030 carbon neutral goal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Social:</a:t>
            </a:r>
            <a:br>
              <a:rPr lang="en-US" sz="1400" dirty="0"/>
            </a:b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Inclusion and diversity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Employee support (benefits, compensation, engagement, COVID-19 response)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Privacy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Accessibility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Education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Health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Human rights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Community initiatives and investments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Job creation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Governance:</a:t>
            </a:r>
            <a:br>
              <a:rPr lang="en-US" sz="1400" dirty="0"/>
            </a:b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Corporate governance (board oversight, committees)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Ethics and compliance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Stakeholder engagement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Tax payments</a:t>
            </a:r>
          </a:p>
          <a:p>
            <a:r>
              <a:rPr lang="en-US" sz="1400" b="1" i="0" u="none" strike="noStrike" dirty="0">
                <a:solidFill>
                  <a:srgbClr val="000000"/>
                </a:solidFill>
                <a:effectLst/>
              </a:rPr>
              <a:t>Apple covers a comprehensive range of ESG issues that are important to their business and stakeholders, spanning their products, operations, supply chain, people, and communities they operate in.</a:t>
            </a:r>
            <a:br>
              <a:rPr lang="en-US" sz="1000" dirty="0"/>
            </a:br>
            <a:endParaRPr lang="en-CN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1CFDD-8D05-8352-9AE9-E41B0764A74F}"/>
              </a:ext>
            </a:extLst>
          </p:cNvPr>
          <p:cNvSpPr txBox="1"/>
          <p:nvPr/>
        </p:nvSpPr>
        <p:spPr>
          <a:xfrm>
            <a:off x="7858539" y="1194651"/>
            <a:ext cx="731520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Prompt: </a:t>
            </a:r>
            <a:r>
              <a:rPr lang="zh-CN" altLang="en-US" sz="20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根据下列</a:t>
            </a:r>
            <a:r>
              <a:rPr lang="en-US" altLang="zh-CN" sz="20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&lt;</a:t>
            </a:r>
            <a:r>
              <a:rPr lang="en-US" sz="20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ESG topics&gt;</a:t>
            </a:r>
            <a:r>
              <a:rPr lang="zh-CN" altLang="en-US" sz="20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为我生成一篇</a:t>
            </a:r>
            <a:r>
              <a:rPr lang="en-US" sz="20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ESG</a:t>
            </a:r>
            <a:r>
              <a:rPr lang="zh-CN" altLang="en-US" sz="20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报告的大纲</a:t>
            </a:r>
            <a:br>
              <a:rPr lang="zh-CN" altLang="en-US" sz="2000" dirty="0">
                <a:solidFill>
                  <a:srgbClr val="C00000"/>
                </a:solidFill>
              </a:rPr>
            </a:br>
            <a:r>
              <a:rPr lang="en-US" altLang="zh-CN" sz="20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&lt;</a:t>
            </a:r>
            <a:r>
              <a:rPr lang="en-US" sz="20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ESG topics&gt;</a:t>
            </a:r>
          </a:p>
          <a:p>
            <a:pPr algn="l"/>
            <a:r>
              <a:rPr lang="en-US" sz="2000" dirty="0">
                <a:solidFill>
                  <a:srgbClr val="C00000"/>
                </a:solidFill>
                <a:latin typeface="-webkit-standard"/>
              </a:rPr>
              <a:t>{topics}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&lt;/ESG topics&gt;</a:t>
            </a:r>
            <a:br>
              <a:rPr lang="en-US" sz="1400" dirty="0"/>
            </a:br>
            <a:endParaRPr lang="en-CN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6E47B2-1CF2-696F-6F5A-238397237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456" y="2429569"/>
            <a:ext cx="2628064" cy="5018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0457EB-EADF-11A0-C916-17B21DAF9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1866" y="2429569"/>
            <a:ext cx="1905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0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3E10B-612A-5B45-95F7-2A25DF512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目录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1914C-65F5-CC41-BBCB-918C1794A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ESG 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报告撰写步骤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ESG 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报告框架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GRI 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实质性议题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架构及Demo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624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8856-595E-E974-7ACD-1BA38E138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ESG报告介绍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076F2B-180A-DD63-7A53-88133A7E57EA}"/>
              </a:ext>
            </a:extLst>
          </p:cNvPr>
          <p:cNvSpPr/>
          <p:nvPr/>
        </p:nvSpPr>
        <p:spPr>
          <a:xfrm>
            <a:off x="2018538" y="3198473"/>
            <a:ext cx="3016377" cy="303466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7AFB4A-0C9F-CD46-2A4E-C7150F8B629A}"/>
              </a:ext>
            </a:extLst>
          </p:cNvPr>
          <p:cNvGrpSpPr/>
          <p:nvPr/>
        </p:nvGrpSpPr>
        <p:grpSpPr>
          <a:xfrm>
            <a:off x="4204812" y="4821565"/>
            <a:ext cx="2009394" cy="1986905"/>
            <a:chOff x="4023360" y="4137661"/>
            <a:chExt cx="1536192" cy="15727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17B9E4B-CCC5-7FCC-4ADB-46FCC0883D46}"/>
                </a:ext>
              </a:extLst>
            </p:cNvPr>
            <p:cNvSpPr/>
            <p:nvPr/>
          </p:nvSpPr>
          <p:spPr>
            <a:xfrm>
              <a:off x="4023360" y="4137661"/>
              <a:ext cx="1536192" cy="15727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14" name="Graphic 13" descr="Bank with solid fill">
              <a:extLst>
                <a:ext uri="{FF2B5EF4-FFF2-40B4-BE49-F238E27FC236}">
                  <a16:creationId xmlns:a16="http://schemas.microsoft.com/office/drawing/2014/main" id="{40DF4F5F-EE54-7B93-3775-18B1B59BD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34256" y="4466845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B4EBD0-52A0-10A6-C16F-22612708B2A1}"/>
              </a:ext>
            </a:extLst>
          </p:cNvPr>
          <p:cNvGrpSpPr/>
          <p:nvPr/>
        </p:nvGrpSpPr>
        <p:grpSpPr>
          <a:xfrm>
            <a:off x="2508608" y="2043081"/>
            <a:ext cx="1875092" cy="1886519"/>
            <a:chOff x="2898648" y="2729485"/>
            <a:chExt cx="1536192" cy="15727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F47FA54-2D5E-8FA4-EA44-5FF73A712831}"/>
                </a:ext>
              </a:extLst>
            </p:cNvPr>
            <p:cNvSpPr/>
            <p:nvPr/>
          </p:nvSpPr>
          <p:spPr>
            <a:xfrm>
              <a:off x="2898648" y="2729485"/>
              <a:ext cx="1536192" cy="15727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17" name="Graphic 16" descr="Leaf with solid fill">
              <a:extLst>
                <a:ext uri="{FF2B5EF4-FFF2-40B4-BE49-F238E27FC236}">
                  <a16:creationId xmlns:a16="http://schemas.microsoft.com/office/drawing/2014/main" id="{1F4759F7-4292-8B3D-D7B6-A1B34B803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09544" y="3058669"/>
              <a:ext cx="914400" cy="914400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C6CE44-8209-6393-1C2A-0158FBC444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12352" y="4214600"/>
            <a:ext cx="2779776" cy="1824226"/>
          </a:xfrm>
        </p:spPr>
        <p:txBody>
          <a:bodyPr/>
          <a:lstStyle/>
          <a:p>
            <a:r>
              <a:rPr lang="en-CN" sz="6000" dirty="0"/>
              <a:t>ESG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2D8DD5-55AD-6EA4-8FFE-0596A1730980}"/>
              </a:ext>
            </a:extLst>
          </p:cNvPr>
          <p:cNvGrpSpPr/>
          <p:nvPr/>
        </p:nvGrpSpPr>
        <p:grpSpPr>
          <a:xfrm>
            <a:off x="870974" y="4916084"/>
            <a:ext cx="2009393" cy="1986904"/>
            <a:chOff x="1517904" y="4251958"/>
            <a:chExt cx="1536192" cy="157276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6A4E0E-D349-7E7E-2268-F4F74091A158}"/>
                </a:ext>
              </a:extLst>
            </p:cNvPr>
            <p:cNvSpPr/>
            <p:nvPr/>
          </p:nvSpPr>
          <p:spPr>
            <a:xfrm>
              <a:off x="1517904" y="4251958"/>
              <a:ext cx="1536192" cy="15727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10" name="Graphic 9" descr="Users with solid fill">
              <a:extLst>
                <a:ext uri="{FF2B5EF4-FFF2-40B4-BE49-F238E27FC236}">
                  <a16:creationId xmlns:a16="http://schemas.microsoft.com/office/drawing/2014/main" id="{C9DC0679-E28F-49BA-A6FA-F0AFD3BC7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28800" y="4622292"/>
              <a:ext cx="914400" cy="9144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8211F2C-DC47-6FA5-751A-6E3785F4A037}"/>
              </a:ext>
            </a:extLst>
          </p:cNvPr>
          <p:cNvSpPr txBox="1"/>
          <p:nvPr/>
        </p:nvSpPr>
        <p:spPr>
          <a:xfrm>
            <a:off x="1150833" y="6993677"/>
            <a:ext cx="118013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9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Social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F4E84B-4F96-A7F3-ADC8-9F2D3C888A4A}"/>
              </a:ext>
            </a:extLst>
          </p:cNvPr>
          <p:cNvSpPr txBox="1"/>
          <p:nvPr/>
        </p:nvSpPr>
        <p:spPr>
          <a:xfrm>
            <a:off x="2356102" y="1421130"/>
            <a:ext cx="265970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9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Environmental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2A318F-E8AC-3A93-61DF-C44FF6DA9A37}"/>
              </a:ext>
            </a:extLst>
          </p:cNvPr>
          <p:cNvSpPr txBox="1"/>
          <p:nvPr/>
        </p:nvSpPr>
        <p:spPr>
          <a:xfrm>
            <a:off x="4202240" y="6866950"/>
            <a:ext cx="218521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9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Governance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63886E-7931-7789-55D3-4BF3BF88B655}"/>
              </a:ext>
            </a:extLst>
          </p:cNvPr>
          <p:cNvSpPr txBox="1"/>
          <p:nvPr/>
        </p:nvSpPr>
        <p:spPr>
          <a:xfrm>
            <a:off x="7150608" y="1949389"/>
            <a:ext cx="6743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zh-CN" sz="2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是企业向利益相关方披露其环境</a:t>
            </a:r>
            <a:r>
              <a:rPr lang="zh-CN" alt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、社会和治理方面绩效的报告</a:t>
            </a:r>
            <a:endParaRPr lang="en-US" altLang="zh-CN" sz="2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帮助投资者评估企业的</a:t>
            </a:r>
            <a:r>
              <a:rPr lang="zh-CN" alt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长期可持续性和风险</a:t>
            </a:r>
            <a:endParaRPr lang="en-US" altLang="zh-CN" sz="2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沪深北三大交易所发布的</a:t>
            </a:r>
            <a:r>
              <a:rPr lang="en-US" altLang="zh-CN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上市公司自律监管指引</a:t>
            </a:r>
            <a:r>
              <a:rPr lang="en-US" altLang="zh-CN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可持续发展报告</a:t>
            </a:r>
            <a:r>
              <a:rPr lang="en-US" altLang="zh-CN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》</a:t>
            </a:r>
            <a:r>
              <a:rPr lang="zh-CN" altLang="en-US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明确提出披露主体要发布</a:t>
            </a:r>
            <a:r>
              <a:rPr lang="en-US" altLang="zh-CN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2025</a:t>
            </a:r>
            <a:r>
              <a:rPr lang="zh-CN" altLang="en-US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年度</a:t>
            </a:r>
            <a:r>
              <a:rPr lang="en-US" altLang="zh-CN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可持续发展报告</a:t>
            </a:r>
            <a:r>
              <a:rPr lang="en-US" altLang="zh-CN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》</a:t>
            </a:r>
            <a:endParaRPr lang="en-CN" sz="2400" dirty="0" err="1">
              <a:solidFill>
                <a:schemeClr val="bg1"/>
              </a:solidFill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847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ESG报告撰写步骤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FC4923C-CED8-3207-4A03-F4E34E1AB4B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39270905"/>
              </p:ext>
            </p:extLst>
          </p:nvPr>
        </p:nvGraphicFramePr>
        <p:xfrm>
          <a:off x="549275" y="1646238"/>
          <a:ext cx="13509625" cy="5430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3438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ESG报告框架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C8722-4A4A-2274-902C-C92D92E31B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2050" name="Picture 2" descr="GRI, CDP, IIRC, SASB, TCFD">
            <a:extLst>
              <a:ext uri="{FF2B5EF4-FFF2-40B4-BE49-F238E27FC236}">
                <a16:creationId xmlns:a16="http://schemas.microsoft.com/office/drawing/2014/main" id="{036AD1D4-FB86-A07F-3218-6FBCD0427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60" y="913667"/>
            <a:ext cx="13013635" cy="731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335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GRI实质性议题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07411ED-7773-FE2D-3531-57EF04AE1B7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74523656"/>
              </p:ext>
            </p:extLst>
          </p:nvPr>
        </p:nvGraphicFramePr>
        <p:xfrm>
          <a:off x="549558" y="943873"/>
          <a:ext cx="13509624" cy="667512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4503208">
                  <a:extLst>
                    <a:ext uri="{9D8B030D-6E8A-4147-A177-3AD203B41FA5}">
                      <a16:colId xmlns:a16="http://schemas.microsoft.com/office/drawing/2014/main" val="3463683475"/>
                    </a:ext>
                  </a:extLst>
                </a:gridCol>
                <a:gridCol w="4503208">
                  <a:extLst>
                    <a:ext uri="{9D8B030D-6E8A-4147-A177-3AD203B41FA5}">
                      <a16:colId xmlns:a16="http://schemas.microsoft.com/office/drawing/2014/main" val="4038794961"/>
                    </a:ext>
                  </a:extLst>
                </a:gridCol>
                <a:gridCol w="4503208">
                  <a:extLst>
                    <a:ext uri="{9D8B030D-6E8A-4147-A177-3AD203B41FA5}">
                      <a16:colId xmlns:a16="http://schemas.microsoft.com/office/drawing/2014/main" val="336263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sz="1800" dirty="0">
                          <a:solidFill>
                            <a:schemeClr val="tx1"/>
                          </a:solidFill>
                        </a:rPr>
                        <a:t>环境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800" dirty="0">
                          <a:solidFill>
                            <a:schemeClr val="tx1"/>
                          </a:solidFill>
                        </a:rPr>
                        <a:t>社会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800" dirty="0">
                          <a:solidFill>
                            <a:schemeClr val="tx1"/>
                          </a:solidFill>
                        </a:rPr>
                        <a:t>经济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94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301:</a:t>
                      </a: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物料 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01:雇佣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201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:经济绩效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832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302:</a:t>
                      </a: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能源 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:劳资关系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202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</a:t>
                      </a:r>
                      <a:r>
                        <a:rPr lang="en-CN" sz="1800" kern="1200" dirty="0">
                          <a:solidFill>
                            <a:schemeClr val="bg1"/>
                          </a:solidFill>
                          <a:effectLst/>
                        </a:rPr>
                        <a:t>市场表现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396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303:</a:t>
                      </a: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水资源和污水 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:职业健康与安全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203:</a:t>
                      </a: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间接经济影响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895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304:</a:t>
                      </a: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生物多样性 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:培训与教育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204:</a:t>
                      </a: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采购实践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520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305:</a:t>
                      </a: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排放 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:多元化与平等机会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205:</a:t>
                      </a: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反腐败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238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306:</a:t>
                      </a: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废弃物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:反歧视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206:</a:t>
                      </a: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反竞争行为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078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308:</a:t>
                      </a: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供应商环境评估 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:结社自由与集体谈判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207:</a:t>
                      </a: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税务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16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:童工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07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:强迫或强制劳动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520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410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:安保实践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120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411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:原住民权利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87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413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:当地社区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975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414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:供应商社会评估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576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415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:公共政策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318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416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:客户健康与安全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72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417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:营销与标识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990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418:</a:t>
                      </a: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客户隐私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029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056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GRI实质性议题披露</a:t>
            </a:r>
            <a:br>
              <a:rPr lang="en-US" dirty="0"/>
            </a:br>
            <a:r>
              <a:rPr lang="en-US" dirty="0" err="1"/>
              <a:t>要求示例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9A99D4-AD16-547B-09BB-0F1EB27FEE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82512" y="0"/>
            <a:ext cx="7150607" cy="8215876"/>
          </a:xfrm>
        </p:spPr>
      </p:pic>
    </p:spTree>
    <p:extLst>
      <p:ext uri="{BB962C8B-B14F-4D97-AF65-F5344CB8AC3E}">
        <p14:creationId xmlns:p14="http://schemas.microsoft.com/office/powerpoint/2010/main" val="2498566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架构图</a:t>
            </a:r>
            <a:r>
              <a:rPr lang="zh-CN" altLang="en-US" dirty="0"/>
              <a:t>（</a:t>
            </a:r>
            <a:r>
              <a:rPr lang="en-CN" sz="40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纯PE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C67E4B0-9C28-8BBA-1AD5-E7556BCEC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774" y="1684544"/>
            <a:ext cx="8139326" cy="472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2203F0-7CF6-47D7-1174-08A1B8A45B05}"/>
              </a:ext>
            </a:extLst>
          </p:cNvPr>
          <p:cNvSpPr txBox="1"/>
          <p:nvPr/>
        </p:nvSpPr>
        <p:spPr>
          <a:xfrm>
            <a:off x="0" y="1804003"/>
            <a:ext cx="453224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CN" sz="2400" dirty="0">
              <a:solidFill>
                <a:schemeClr val="bg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188720" lvl="1" indent="-457200">
              <a:buFont typeface="Arial" panose="020B0604020202020204" pitchFamily="34" charset="0"/>
              <a:buChar char="•"/>
            </a:pPr>
            <a:r>
              <a:rPr lang="en-CN" sz="20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需要输入公司的ESG信息</a:t>
            </a:r>
          </a:p>
          <a:p>
            <a:pPr marL="1188720" lvl="1" indent="-457200">
              <a:buFont typeface="Arial" panose="020B0604020202020204" pitchFamily="34" charset="0"/>
              <a:buChar char="•"/>
            </a:pPr>
            <a:endParaRPr lang="en-CN" sz="2000" dirty="0">
              <a:solidFill>
                <a:schemeClr val="bg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188720" lvl="1" indent="-457200">
              <a:buFont typeface="Arial" panose="020B0604020202020204" pitchFamily="34" charset="0"/>
              <a:buChar char="•"/>
            </a:pPr>
            <a:r>
              <a:rPr lang="en-CN" sz="20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需要从其他优秀ESG报告中获取见解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A1D0E7-6E1D-C604-A569-DFEA346E5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00" y="5309005"/>
            <a:ext cx="11284263" cy="8731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1A0700-C021-33EB-7548-72F35F12C7AA}"/>
              </a:ext>
            </a:extLst>
          </p:cNvPr>
          <p:cNvSpPr txBox="1"/>
          <p:nvPr/>
        </p:nvSpPr>
        <p:spPr>
          <a:xfrm>
            <a:off x="-1" y="4048539"/>
            <a:ext cx="4532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CN" sz="2400" dirty="0">
              <a:solidFill>
                <a:schemeClr val="bg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188720" lvl="1" indent="-457200">
              <a:buFont typeface="Arial" panose="020B0604020202020204" pitchFamily="34" charset="0"/>
              <a:buChar char="•"/>
            </a:pPr>
            <a:r>
              <a:rPr lang="en-CN" sz="20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搜索和分析总结费时费力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E048EF-92CF-772F-CEF7-A4B8A6E1D666}"/>
              </a:ext>
            </a:extLst>
          </p:cNvPr>
          <p:cNvCxnSpPr/>
          <p:nvPr/>
        </p:nvCxnSpPr>
        <p:spPr>
          <a:xfrm>
            <a:off x="2775837" y="3496774"/>
            <a:ext cx="0" cy="823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ED4F82-8E4A-CD99-9FC5-B25A31AECB20}"/>
              </a:ext>
            </a:extLst>
          </p:cNvPr>
          <p:cNvSpPr txBox="1"/>
          <p:nvPr/>
        </p:nvSpPr>
        <p:spPr>
          <a:xfrm>
            <a:off x="4770783" y="5102087"/>
            <a:ext cx="18473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CN" sz="29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98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架构图</a:t>
            </a:r>
            <a:r>
              <a:rPr lang="zh-CN" altLang="en-US" dirty="0"/>
              <a:t>（</a:t>
            </a:r>
            <a:r>
              <a:rPr lang="en-US" altLang="zh-CN" dirty="0"/>
              <a:t>RAG</a:t>
            </a:r>
            <a:r>
              <a:rPr lang="zh-CN" altLang="en-US" dirty="0"/>
              <a:t>和</a:t>
            </a:r>
            <a:r>
              <a:rPr lang="en-US" altLang="zh-CN" dirty="0"/>
              <a:t>PE</a:t>
            </a:r>
            <a:r>
              <a:rPr lang="zh-CN" altLang="en-US" dirty="0"/>
              <a:t>相结合）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6D7A0A4-623C-EEFF-76B3-254922A66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1123950"/>
            <a:ext cx="143510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584452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Custom 14">
      <a:dk1>
        <a:srgbClr val="002D43"/>
      </a:dk1>
      <a:lt1>
        <a:srgbClr val="FFFFFF"/>
      </a:lt1>
      <a:dk2>
        <a:srgbClr val="232F3E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Test">
      <a:majorFont>
        <a:latin typeface="Amazon Ember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900" dirty="0" err="1" smtClean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30799</TotalTime>
  <Words>1184</Words>
  <Application>Microsoft Macintosh PowerPoint</Application>
  <PresentationFormat>Custom</PresentationFormat>
  <Paragraphs>104</Paragraphs>
  <Slides>16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-webkit-standard</vt:lpstr>
      <vt:lpstr>Amazon Ember</vt:lpstr>
      <vt:lpstr>Amazon Ember Light</vt:lpstr>
      <vt:lpstr>Amazon Ember Regular</vt:lpstr>
      <vt:lpstr>Arial</vt:lpstr>
      <vt:lpstr>Calibri</vt:lpstr>
      <vt:lpstr>DeckTemplate-AWS</vt:lpstr>
      <vt:lpstr>PowerPoint Presentation</vt:lpstr>
      <vt:lpstr>目录</vt:lpstr>
      <vt:lpstr>ESG报告介绍</vt:lpstr>
      <vt:lpstr>ESG报告撰写步骤</vt:lpstr>
      <vt:lpstr>ESG报告框架</vt:lpstr>
      <vt:lpstr>GRI实质性议题</vt:lpstr>
      <vt:lpstr>GRI实质性议题披露 要求示例</vt:lpstr>
      <vt:lpstr>架构图（纯PE）</vt:lpstr>
      <vt:lpstr>架构图（RAG和PE相结合）</vt:lpstr>
      <vt:lpstr>架构图（RAG和PE相结合）</vt:lpstr>
      <vt:lpstr>Demo 1</vt:lpstr>
      <vt:lpstr>针对某个议题的Prompt</vt:lpstr>
      <vt:lpstr>Example</vt:lpstr>
      <vt:lpstr>Demo 2</vt:lpstr>
      <vt:lpstr>Prompt</vt:lpstr>
      <vt:lpstr>大纲生成（RAG+PE）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175</cp:revision>
  <dcterms:created xsi:type="dcterms:W3CDTF">2016-06-17T18:22:10Z</dcterms:created>
  <dcterms:modified xsi:type="dcterms:W3CDTF">2024-03-14T04:33:05Z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